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05" r:id="rId11"/>
    <p:sldId id="666" r:id="rId12"/>
    <p:sldId id="706" r:id="rId13"/>
    <p:sldId id="707" r:id="rId14"/>
    <p:sldId id="708" r:id="rId15"/>
    <p:sldId id="668" r:id="rId16"/>
    <p:sldId id="698" r:id="rId17"/>
    <p:sldId id="700" r:id="rId18"/>
    <p:sldId id="711" r:id="rId19"/>
    <p:sldId id="710" r:id="rId20"/>
    <p:sldId id="714" r:id="rId21"/>
    <p:sldId id="715" r:id="rId22"/>
    <p:sldId id="716" r:id="rId23"/>
    <p:sldId id="712" r:id="rId24"/>
    <p:sldId id="717" r:id="rId25"/>
    <p:sldId id="718" r:id="rId26"/>
    <p:sldId id="720" r:id="rId27"/>
    <p:sldId id="719" r:id="rId28"/>
    <p:sldId id="699" r:id="rId29"/>
    <p:sldId id="701" r:id="rId30"/>
    <p:sldId id="721" r:id="rId31"/>
    <p:sldId id="723" r:id="rId32"/>
    <p:sldId id="722" r:id="rId33"/>
    <p:sldId id="724" r:id="rId34"/>
    <p:sldId id="725" r:id="rId35"/>
    <p:sldId id="727" r:id="rId36"/>
    <p:sldId id="728" r:id="rId37"/>
    <p:sldId id="702" r:id="rId38"/>
    <p:sldId id="487" r:id="rId3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9" autoAdjust="0"/>
    <p:restoredTop sz="86831" autoAdjust="0"/>
  </p:normalViewPr>
  <p:slideViewPr>
    <p:cSldViewPr snapToGrid="0" snapToObjects="1">
      <p:cViewPr varScale="1">
        <p:scale>
          <a:sx n="80" d="100"/>
          <a:sy n="80" d="100"/>
        </p:scale>
        <p:origin x="1008" y="184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7/15/23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1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9.emf"/><Relationship Id="rId15" Type="http://schemas.openxmlformats.org/officeDocument/2006/relationships/image" Target="../media/image90.png"/><Relationship Id="rId10" Type="http://schemas.openxmlformats.org/officeDocument/2006/relationships/image" Target="../media/image78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2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emf"/><Relationship Id="rId11" Type="http://schemas.openxmlformats.org/officeDocument/2006/relationships/image" Target="../media/image103.png"/><Relationship Id="rId5" Type="http://schemas.openxmlformats.org/officeDocument/2006/relationships/image" Target="../media/image84.emf"/><Relationship Id="rId15" Type="http://schemas.openxmlformats.org/officeDocument/2006/relationships/image" Target="../media/image81.emf"/><Relationship Id="rId4" Type="http://schemas.openxmlformats.org/officeDocument/2006/relationships/image" Target="../media/image83.emf"/><Relationship Id="rId14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3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2.emf"/><Relationship Id="rId7" Type="http://schemas.openxmlformats.org/officeDocument/2006/relationships/image" Target="../media/image109.png"/><Relationship Id="rId12" Type="http://schemas.openxmlformats.org/officeDocument/2006/relationships/image" Target="../media/image8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3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8.emf"/><Relationship Id="rId21" Type="http://schemas.openxmlformats.org/officeDocument/2006/relationships/image" Target="../media/image124.png"/><Relationship Id="rId7" Type="http://schemas.openxmlformats.org/officeDocument/2006/relationships/image" Target="../media/image82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80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5.emf"/><Relationship Id="rId19" Type="http://schemas.openxmlformats.org/officeDocument/2006/relationships/image" Target="../media/image122.png"/><Relationship Id="rId4" Type="http://schemas.openxmlformats.org/officeDocument/2006/relationships/image" Target="../media/image79.emf"/><Relationship Id="rId9" Type="http://schemas.openxmlformats.org/officeDocument/2006/relationships/image" Target="../media/image84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 lacking training data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  <a:endParaRPr lang="en-US" sz="32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expand training data significantly beyond the 500+ data points.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How Rationalization Helps Prediction?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Implementation: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17601"/>
              </p:ext>
            </p:extLst>
          </p:nvPr>
        </p:nvGraphicFramePr>
        <p:xfrm>
          <a:off x="6362607" y="1636765"/>
          <a:ext cx="9620297" cy="490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2881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(Rationalization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with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Augmentation)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722405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31842"/>
              </p:ext>
            </p:extLst>
          </p:nvPr>
        </p:nvGraphicFramePr>
        <p:xfrm>
          <a:off x="6362607" y="1636765"/>
          <a:ext cx="9620297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2881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AUC</a:t>
                      </a:r>
                    </a:p>
                    <a:p>
                      <a:r>
                        <a:rPr lang="en-US" altLang="zh-CN" sz="2400" dirty="0"/>
                        <a:t>(Higher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HIV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ToxCast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Tox21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BBBP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.7466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.4727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.6559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StableGNN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.7218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.6552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U-</a:t>
                      </a:r>
                      <a:r>
                        <a:rPr lang="en-US" altLang="zh-CN" sz="2400" dirty="0" err="1"/>
                        <a:t>NetsPool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.7527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.6507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.7492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.6709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SelfAttnPool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.7733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.7563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.6602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.7702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.6599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GREA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.7794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.6662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.7822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.6986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476722"/>
              </p:ext>
            </p:extLst>
          </p:nvPr>
        </p:nvGraphicFramePr>
        <p:xfrm>
          <a:off x="6362607" y="5412854"/>
          <a:ext cx="8136958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43033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BACE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ClinTox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SIDER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.6751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.6251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StableGNN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.6607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.7681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.5644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U-</a:t>
                      </a:r>
                      <a:r>
                        <a:rPr lang="en-US" altLang="zh-CN" sz="2400" dirty="0" err="1"/>
                        <a:t>NetsPool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.7757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.8450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.6181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SelfAttnPool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.7383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.8291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.5718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.7947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.8819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.6035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GREA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.8191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.8961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.6316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especially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Meanwhile,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So,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both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i="1" dirty="0">
                <a:solidFill>
                  <a:srgbClr val="FF2600"/>
                </a:solidFill>
              </a:rPr>
              <a:t>Designing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i="1" dirty="0">
                <a:solidFill>
                  <a:srgbClr val="FF2600"/>
                </a:solidFill>
              </a:rPr>
              <a:t>data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i="1" dirty="0">
                <a:solidFill>
                  <a:srgbClr val="FF2600"/>
                </a:solidFill>
              </a:rPr>
              <a:t>augmentation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upon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side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output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specific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techniques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00668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0.777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003582"/>
                  </p:ext>
                </p:extLst>
              </p:nvPr>
            </p:nvGraphicFramePr>
            <p:xfrm>
              <a:off x="288757" y="1670822"/>
              <a:ext cx="15734296" cy="28867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0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0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003582"/>
                  </p:ext>
                </p:extLst>
              </p:nvPr>
            </p:nvGraphicFramePr>
            <p:xfrm>
              <a:off x="288757" y="1670822"/>
              <a:ext cx="15734296" cy="28867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2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80556" r="-617919" b="-1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7226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3509" r="-61791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further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 Tenth International Workshop on Deep Learning on Graphs at</a:t>
            </a:r>
            <a:r>
              <a:rPr lang="zh-CN" altLang="en-US" sz="3200" dirty="0"/>
              <a:t> </a:t>
            </a:r>
            <a:r>
              <a:rPr lang="en-US" altLang="zh-CN" sz="3200" dirty="0"/>
              <a:t>KDD</a:t>
            </a:r>
            <a:r>
              <a:rPr lang="zh-CN" altLang="en-US" sz="3200" dirty="0"/>
              <a:t> </a:t>
            </a:r>
            <a:r>
              <a:rPr lang="en-US" sz="3200" dirty="0"/>
              <a:t>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subset.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broadly: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manipulate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(DLG’23)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21638</TotalTime>
  <Words>3334</Words>
  <Application>Microsoft Macintosh PowerPoint</Application>
  <PresentationFormat>Custom</PresentationFormat>
  <Paragraphs>998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How Rationalization Helps Prediction?</vt:lpstr>
      <vt:lpstr>GREA: Graph Rationale/Environment-based Augmentation</vt:lpstr>
      <vt:lpstr>Implementation: 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2894</cp:revision>
  <cp:lastPrinted>2016-04-21T19:59:33Z</cp:lastPrinted>
  <dcterms:created xsi:type="dcterms:W3CDTF">2013-10-17T20:28:19Z</dcterms:created>
  <dcterms:modified xsi:type="dcterms:W3CDTF">2023-07-16T01:46:40Z</dcterms:modified>
</cp:coreProperties>
</file>